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64" r:id="rId10"/>
    <p:sldId id="272" r:id="rId11"/>
    <p:sldId id="265" r:id="rId12"/>
    <p:sldId id="271" r:id="rId13"/>
    <p:sldId id="273" r:id="rId14"/>
    <p:sldId id="274" r:id="rId15"/>
    <p:sldId id="259" r:id="rId1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Slab" pitchFamily="2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ca34dfb6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0ca34dfb6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ca34dfb62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ca34dfb62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d131dc8b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0d131dc8b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d131dc8b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0d131dc8b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ca34dfb62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ca34dfb62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598675" y="593931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CCCCCC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" name="Google Shape;14;p2"/>
          <p:cNvSpPr/>
          <p:nvPr/>
        </p:nvSpPr>
        <p:spPr>
          <a:xfrm rot="10800000">
            <a:off x="7304663" y="340057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CCCCCC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1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" name="Google Shape;40;p5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Google Shape;48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7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8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9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0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rgbClr val="66666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58575" y="0"/>
            <a:ext cx="985425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598675" y="4677350"/>
            <a:ext cx="7787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Mechatronics &amp; Biomedical Engineering, AIR University, Islamabad, Pakistan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808100" y="608725"/>
            <a:ext cx="7307100" cy="8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F5B30"/>
              </a:buClr>
              <a:buSzPts val="2700"/>
              <a:buFont typeface="Times New Roman"/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REAL-TIME ENERGY CONSUMPTION MONITORING USING AI BASED NILM SYSTEM (P2123)</a:t>
            </a:r>
            <a:endParaRPr sz="2000" b="1"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808100" y="1426825"/>
            <a:ext cx="7307100" cy="29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</a:t>
            </a:r>
            <a:endParaRPr sz="16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Engr. Umer Farooq</a:t>
            </a:r>
            <a:endParaRPr sz="16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Co-Supervisor</a:t>
            </a:r>
            <a:endParaRPr sz="16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Dr. Hafiz Zia Ur Rehman</a:t>
            </a:r>
            <a:endParaRPr sz="16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Members</a:t>
            </a:r>
            <a:endParaRPr sz="16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Muhammad Salman                  (211291)</a:t>
            </a:r>
            <a:endParaRPr sz="16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Muhammad Mahmood Ghauri (211265)</a:t>
            </a:r>
            <a:endParaRPr sz="16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Muhammad Moin Dildar          (211201)</a:t>
            </a:r>
            <a:endParaRPr sz="160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7E7B0-2784-B24A-BD44-0446FD6F2E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CD07-6E8F-E989-9CBE-8AF2B5AD9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234375"/>
            <a:ext cx="8368200" cy="686100"/>
          </a:xfrm>
        </p:spPr>
        <p:txBody>
          <a:bodyPr>
            <a:noAutofit/>
          </a:bodyPr>
          <a:lstStyle/>
          <a:p>
            <a:r>
              <a:rPr lang="en-US" sz="3400" b="1" dirty="0">
                <a:latin typeface="+mj-lt"/>
              </a:rPr>
              <a:t>STM32 Serial Communication</a:t>
            </a:r>
            <a:endParaRPr lang="en-PK" sz="3400" b="1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50D69-DC7F-2572-8B32-BC601AED4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700" y="821323"/>
            <a:ext cx="8368200" cy="3078900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UART on the STM32 microcontroller to transmit data serially to connected devices efficiently.</a:t>
            </a:r>
            <a:endParaRPr lang="en-P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56A5A0-1967-6FC7-8F0C-455DBD990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995" y="1694106"/>
            <a:ext cx="4753330" cy="30319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E5816-9E60-8EF6-8F7E-7EC6BEB239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197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387900" y="325822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latin typeface="+mj-lt"/>
                <a:cs typeface="Times New Roman" panose="02020603050405020304" pitchFamily="18" charset="0"/>
              </a:rPr>
              <a:t>Neural Network Example:</a:t>
            </a:r>
            <a:endParaRPr sz="34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AD24A-6DB6-59C6-EB61-7DA90233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18"/>
          <a:stretch/>
        </p:blipFill>
        <p:spPr>
          <a:xfrm>
            <a:off x="583894" y="1144125"/>
            <a:ext cx="8172206" cy="35572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5D4F1D-6829-1AE0-8AC1-35802C3BDE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A23DA-5BB0-6CC2-82A1-E8C3CA8B0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91952"/>
            <a:ext cx="8006575" cy="1769327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Example, trained a neural network model to predict a sine wave and exported the trained model files. Then, we deployed the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file on an STM32 microcontroller. The microcontroller was successfully able to predict and generate sine wave outputs based on the model.</a:t>
            </a:r>
            <a:endParaRPr lang="en-P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CB601-31C0-E64B-08D3-C8E81A5C5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21" y="1961279"/>
            <a:ext cx="7678757" cy="27596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9E70BD-9354-ED1D-5D39-8895265CA7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0801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8E7A-9343-C22A-92A4-0270EBB06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193620"/>
            <a:ext cx="8368200" cy="686100"/>
          </a:xfrm>
        </p:spPr>
        <p:txBody>
          <a:bodyPr>
            <a:noAutofit/>
          </a:bodyPr>
          <a:lstStyle/>
          <a:p>
            <a:r>
              <a:rPr lang="en-US" sz="3400" b="1" dirty="0">
                <a:latin typeface="+mj-lt"/>
              </a:rPr>
              <a:t>Block Diagram</a:t>
            </a:r>
            <a:endParaRPr lang="en-PK" sz="3400" b="1" dirty="0">
              <a:latin typeface="+mj-lt"/>
            </a:endParaRPr>
          </a:p>
        </p:txBody>
      </p:sp>
      <p:pic>
        <p:nvPicPr>
          <p:cNvPr id="4" name="Google Shape;121;p17">
            <a:extLst>
              <a:ext uri="{FF2B5EF4-FFF2-40B4-BE49-F238E27FC236}">
                <a16:creationId xmlns:a16="http://schemas.microsoft.com/office/drawing/2014/main" id="{78B44C5B-5F8C-BAD2-AA66-349D94CEB29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65" t="6105" r="2560" b="9098"/>
          <a:stretch/>
        </p:blipFill>
        <p:spPr>
          <a:xfrm>
            <a:off x="803574" y="1056841"/>
            <a:ext cx="7701447" cy="34160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E0115C-D06A-C02B-FB20-2D368C3890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5413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9D15EE-F278-4935-5F89-61D82EB5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07" y="782197"/>
            <a:ext cx="8350786" cy="38613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BF40D0-285C-5F0E-9302-7554980E5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3858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387900" y="151182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latin typeface="+mj-lt"/>
              </a:rPr>
              <a:t>Experimental Setup</a:t>
            </a:r>
            <a:endParaRPr sz="3400" b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864BE-F904-6D52-1CE1-F9AF3B7B2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-1"/>
            <a:ext cx="3464312" cy="470730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6AD635-1B27-CF35-B1FD-3505B41C3A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FD6912-A742-4F05-65FD-24C486983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4" y="778490"/>
            <a:ext cx="4340646" cy="36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WhatsApp Video 2024-12-06 at 11.15.25 PM">
            <a:hlinkClick r:id="" action="ppaction://media"/>
            <a:extLst>
              <a:ext uri="{FF2B5EF4-FFF2-40B4-BE49-F238E27FC236}">
                <a16:creationId xmlns:a16="http://schemas.microsoft.com/office/drawing/2014/main" id="{8CD8253C-0DB3-80CB-FA2F-51C2AAF8BE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41438" y="750888"/>
            <a:ext cx="6461125" cy="3641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180027" y="77"/>
            <a:ext cx="40452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latin typeface="+mj-lt"/>
              </a:rPr>
              <a:t>Introduction</a:t>
            </a:r>
            <a:endParaRPr sz="3400" b="1" dirty="0">
              <a:latin typeface="+mj-lt"/>
            </a:endParaRPr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265500" y="777360"/>
            <a:ext cx="4135998" cy="385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AI-based NILM system is designed to offer real-time energy consumption monitoring for residential and commercial buildings. It leverages advanced AI algorithms and data analytics to detect and forecast the energy usage patterns of individual appliances.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" name="Google Shape;102;p14" descr="Untitled"/>
          <p:cNvPicPr preferRelativeResize="0">
            <a:picLocks noGrp="1"/>
          </p:cNvPicPr>
          <p:nvPr>
            <p:ph type="pic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073674" y="2756427"/>
            <a:ext cx="3398837" cy="1846262"/>
          </a:xfrm>
          <a:prstGeom prst="rect">
            <a:avLst/>
          </a:prstGeom>
          <a:noFill/>
          <a:ln w="38100" cap="flat" cmpd="sng">
            <a:solidFill>
              <a:srgbClr val="CDD0D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1" name="Google Shape;101;p14" descr="Sens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3674" y="746477"/>
            <a:ext cx="3398150" cy="20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FA3978-2955-D247-DB5E-E3E3E23F66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78608" y="527422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latin typeface="+mj-lt"/>
              </a:rPr>
              <a:t>Objective</a:t>
            </a:r>
            <a:endParaRPr sz="3400" b="1" dirty="0">
              <a:latin typeface="+mj-lt"/>
            </a:endParaRPr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266715" y="1167000"/>
            <a:ext cx="8368200" cy="28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Identifying the energy consumption of individual device from the selected group of daily use household appliances.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Real time data collection ( stored on server) and analyze to predict the possible power consumption  by a specific appliance.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Implementing AI algorithm in Microcontroller.</a:t>
            </a:r>
            <a:endParaRPr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455B0-D52E-4CED-00F7-44E742BB40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C8E6-289A-EE45-C9CD-056BEF6AC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68959"/>
            <a:ext cx="8368200" cy="674576"/>
          </a:xfrm>
        </p:spPr>
        <p:txBody>
          <a:bodyPr>
            <a:noAutofit/>
          </a:bodyPr>
          <a:lstStyle/>
          <a:p>
            <a:r>
              <a:rPr lang="en-US" sz="3400" b="1" dirty="0">
                <a:latin typeface="+mj-lt"/>
              </a:rPr>
              <a:t>Methodology</a:t>
            </a:r>
            <a:endParaRPr lang="en-PK" sz="3400" b="1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43863-5B93-4002-F33F-8C14DAB3C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900" y="1457630"/>
            <a:ext cx="8756100" cy="333556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Studied datasets like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REDD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UK-DALE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understand how Non-Intrusive Load Monitoring (NILM) tasks work.</a:t>
            </a:r>
          </a:p>
          <a:p>
            <a:pPr>
              <a:lnSpc>
                <a:spcPct val="11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a dataset specifically aligned with the goals of our NILM project.</a:t>
            </a:r>
          </a:p>
          <a:p>
            <a:pPr>
              <a:lnSpc>
                <a:spcPct val="11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keys features, focused on essential features such as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power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reactive power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appliance status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analysis.</a:t>
            </a:r>
          </a:p>
          <a:p>
            <a:pPr marL="114300" indent="0">
              <a:buNone/>
            </a:pPr>
            <a:endParaRPr lang="en-P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C74678-9049-7E91-C9C5-5C99477181E7}"/>
              </a:ext>
            </a:extLst>
          </p:cNvPr>
          <p:cNvSpPr txBox="1">
            <a:spLocks/>
          </p:cNvSpPr>
          <p:nvPr/>
        </p:nvSpPr>
        <p:spPr>
          <a:xfrm>
            <a:off x="578385" y="429659"/>
            <a:ext cx="7987229" cy="97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GB" sz="2600" b="1" dirty="0">
                <a:latin typeface="+mj-lt"/>
                <a:cs typeface="Times New Roman" panose="02020603050405020304" pitchFamily="18" charset="0"/>
              </a:rPr>
              <a:t>Studying Popular Datasets &amp; Selecting Features</a:t>
            </a:r>
            <a:endParaRPr lang="en-PK" sz="2600" b="1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11C89-F791-A088-89A9-4A59BBB323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498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1D5F-63BC-942F-749A-65791529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54" y="312173"/>
            <a:ext cx="8368200" cy="686100"/>
          </a:xfrm>
        </p:spPr>
        <p:txBody>
          <a:bodyPr>
            <a:noAutofit/>
          </a:bodyPr>
          <a:lstStyle/>
          <a:p>
            <a:r>
              <a:rPr lang="en-US" sz="3400" b="1" dirty="0">
                <a:latin typeface="+mj-lt"/>
              </a:rPr>
              <a:t>Selected Features</a:t>
            </a:r>
            <a:endParaRPr lang="en-PK" sz="3400" b="1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061F0-DB20-6A30-B136-47E6C3C3B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‘</a:t>
            </a: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3857E5-1815-4D4F-118E-E8538B8A4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4" y="1144125"/>
            <a:ext cx="8791460" cy="33441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7DE0E-A111-B0F0-F033-DF9180EE14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599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68DE-668B-0CF3-B0EC-DD34672D9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314805"/>
            <a:ext cx="8368200" cy="954681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+mj-lt"/>
              </a:rPr>
              <a:t>AI Model and Training</a:t>
            </a:r>
            <a:endParaRPr lang="en-PK" sz="3400" b="1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1607E-C5C3-F3E9-E842-E36B3DE24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900" y="1412706"/>
            <a:ext cx="8368200" cy="3078900"/>
          </a:xfrm>
        </p:spPr>
        <p:txBody>
          <a:bodyPr>
            <a:normAutofit/>
          </a:bodyPr>
          <a:lstStyle/>
          <a:p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Explored various AI models like Sequence-to-Sequence, and Seq2Point for NILM tasks.</a:t>
            </a:r>
            <a:endParaRPr kumimoji="0" lang="en-US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Selected the Seq2Point algorithm due to its effectiveness in appliance-level power disaggregation.</a:t>
            </a:r>
            <a:endParaRPr lang="en-US" altLang="en-PK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PK" altLang="en-PK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Implemented 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Seq2Point and trained it on the REFIT dataset for specific appliances</a:t>
            </a:r>
          </a:p>
          <a:p>
            <a:endParaRPr kumimoji="0" lang="en-PK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PK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44A03-7835-68AA-675C-109151EDA2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587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D21B-C18B-B291-3A5D-902556F29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241305"/>
            <a:ext cx="8368200" cy="941117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+mj-lt"/>
              </a:rPr>
              <a:t>Seq2point Model</a:t>
            </a:r>
            <a:endParaRPr lang="en-PK" sz="3400" b="1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FC2F3-5C6E-A291-AA7B-5B672D5A7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;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A859C-8274-0647-E3D7-1E940F04C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86" y="1182422"/>
            <a:ext cx="8802477" cy="3078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CA09D-DCB2-EF8B-1661-AC6C6345A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7008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4A98-5329-84AB-1CEB-AEE3EB9E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186597"/>
            <a:ext cx="8368200" cy="841965"/>
          </a:xfrm>
        </p:spPr>
        <p:txBody>
          <a:bodyPr>
            <a:noAutofit/>
          </a:bodyPr>
          <a:lstStyle/>
          <a:p>
            <a:r>
              <a:rPr lang="en-US" sz="3400" b="1" dirty="0">
                <a:latin typeface="+mj-lt"/>
              </a:rPr>
              <a:t>Results</a:t>
            </a:r>
            <a:endParaRPr lang="en-PK" sz="3400" b="1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C259B-16EC-A380-AD56-89CDC73F72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E1E339-E862-CFD3-79BA-EFFE67091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00" y="1389664"/>
            <a:ext cx="4349353" cy="29855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5B413-B80B-E4AE-A325-089F7ADF7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523" y="1389663"/>
            <a:ext cx="4107635" cy="29855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E7ACAB-7CFA-2B6A-F3FB-81A6B5C1B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00" y="991445"/>
            <a:ext cx="4349353" cy="3360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54E476-468E-190C-0164-A5A90CA53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523" y="969484"/>
            <a:ext cx="4107635" cy="3360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B57757-8C39-2BC3-1C45-B21407801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900" y="1389663"/>
            <a:ext cx="4349353" cy="29855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605919-732C-FF84-2FF5-B4D11D8E4D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900" y="1017850"/>
            <a:ext cx="4349353" cy="3360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13109B-134B-D108-1AEF-FBE5CC2A2A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523" y="1389663"/>
            <a:ext cx="4107635" cy="29855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CF493E-CB26-DE9C-5B22-3747E40216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3522" y="969484"/>
            <a:ext cx="4107636" cy="38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7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387900" y="121186"/>
            <a:ext cx="8368200" cy="10017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latin typeface="+mj-lt"/>
              </a:rPr>
              <a:t>STM32 - microcontroller</a:t>
            </a:r>
            <a:endParaRPr sz="3400" b="1" dirty="0">
              <a:latin typeface="+mj-lt"/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87900" y="1122900"/>
            <a:ext cx="8368200" cy="23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STM32H750VT6 provides an excellent balance of performance, power efficiency.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have run some basic codes. Also run neural network example on STM using STM32-X Cube IDE.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purpose we trained a sine wave model in google collab and then import (.h) file and then implemented on microcontroller and found the given below results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394" y="3253817"/>
            <a:ext cx="1613706" cy="16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3CD49-B958-8B86-1BB1-E7C14AB2D2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55</TotalTime>
  <Words>406</Words>
  <Application>Microsoft Office PowerPoint</Application>
  <PresentationFormat>On-screen Show (16:9)</PresentationFormat>
  <Paragraphs>54</Paragraphs>
  <Slides>15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Roboto</vt:lpstr>
      <vt:lpstr>Times New Roman</vt:lpstr>
      <vt:lpstr>Arial</vt:lpstr>
      <vt:lpstr>Roboto Slab</vt:lpstr>
      <vt:lpstr>Marina</vt:lpstr>
      <vt:lpstr>REAL-TIME ENERGY CONSUMPTION MONITORING USING AI BASED NILM SYSTEM (P2123)</vt:lpstr>
      <vt:lpstr>Introduction</vt:lpstr>
      <vt:lpstr>Objective</vt:lpstr>
      <vt:lpstr>Methodology</vt:lpstr>
      <vt:lpstr>Selected Features</vt:lpstr>
      <vt:lpstr>AI Model and Training</vt:lpstr>
      <vt:lpstr>Seq2point Model</vt:lpstr>
      <vt:lpstr>Results</vt:lpstr>
      <vt:lpstr>STM32 - microcontroller</vt:lpstr>
      <vt:lpstr>STM32 Serial Communication</vt:lpstr>
      <vt:lpstr>Neural Network Example:</vt:lpstr>
      <vt:lpstr>PowerPoint Presentation</vt:lpstr>
      <vt:lpstr>Block Diagram</vt:lpstr>
      <vt:lpstr>PowerPoint Presentation</vt:lpstr>
      <vt:lpstr>Experimental Setup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Salman Munawar</dc:creator>
  <cp:lastModifiedBy>Asad Ullah</cp:lastModifiedBy>
  <cp:revision>7</cp:revision>
  <dcterms:modified xsi:type="dcterms:W3CDTF">2024-12-06T18:50:14Z</dcterms:modified>
</cp:coreProperties>
</file>